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牧　豊実" initials="西牧　豊実" lastIdx="10" clrIdx="0">
    <p:extLst>
      <p:ext uri="{19B8F6BF-5375-455C-9EA6-DF929625EA0E}">
        <p15:presenceInfo xmlns:p15="http://schemas.microsoft.com/office/powerpoint/2012/main" userId="S-1-5-21-2584162954-2024034027-3327744939-153463" providerId="AD"/>
      </p:ext>
    </p:extLst>
  </p:cmAuthor>
  <p:cmAuthor id="2" name="佐竹　晶博" initials="佐竹　晶博" lastIdx="2" clrIdx="1">
    <p:extLst>
      <p:ext uri="{19B8F6BF-5375-455C-9EA6-DF929625EA0E}">
        <p15:presenceInfo xmlns:p15="http://schemas.microsoft.com/office/powerpoint/2012/main" userId="S-1-5-21-2584162954-2024034027-3327744939-153826" providerId="AD"/>
      </p:ext>
    </p:extLst>
  </p:cmAuthor>
  <p:cmAuthor id="3" name="志村　大介" initials="志村　大介" lastIdx="1" clrIdx="2">
    <p:extLst>
      <p:ext uri="{19B8F6BF-5375-455C-9EA6-DF929625EA0E}">
        <p15:presenceInfo xmlns:p15="http://schemas.microsoft.com/office/powerpoint/2012/main" userId="S-1-5-21-2584162954-2024034027-3327744939-156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FF3"/>
    <a:srgbClr val="FEE2FB"/>
    <a:srgbClr val="FFCCFF"/>
    <a:srgbClr val="FF3399"/>
    <a:srgbClr val="213315"/>
    <a:srgbClr val="FF66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63" autoAdjust="0"/>
    <p:restoredTop sz="95094" autoAdjust="0"/>
  </p:normalViewPr>
  <p:slideViewPr>
    <p:cSldViewPr snapToGrid="0">
      <p:cViewPr varScale="1">
        <p:scale>
          <a:sx n="82" d="100"/>
          <a:sy n="82" d="100"/>
        </p:scale>
        <p:origin x="196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95EBD-6541-4727-9BAD-B4AF8B893F39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FB7D7-58DB-477D-80AE-BEE8975E1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414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FB7D7-58DB-477D-80AE-BEE8975E1D6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28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57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31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43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0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0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4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20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29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457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7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3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5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3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1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D0A65-8A1A-4D48-8316-643BABF67D31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CC8C5-E6E2-4208-B928-7E749E9F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0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6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emf"/><Relationship Id="rId18" Type="http://schemas.openxmlformats.org/officeDocument/2006/relationships/image" Target="../media/image14.png"/><Relationship Id="rId3" Type="http://schemas.openxmlformats.org/officeDocument/2006/relationships/hyperlink" Target="https://www.kagaiboushi.metro.tokyo.lg.jp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emf"/><Relationship Id="rId17" Type="http://schemas.openxmlformats.org/officeDocument/2006/relationships/hyperlink" Target="https://www.anzenedu.metro.tokyo.lg.jp/jitenshakoutsuu#jitensha_keihatsu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jpe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5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正方形/長方形 107"/>
          <p:cNvSpPr/>
          <p:nvPr/>
        </p:nvSpPr>
        <p:spPr>
          <a:xfrm>
            <a:off x="0" y="-1"/>
            <a:ext cx="9144000" cy="41148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153809" y="873929"/>
            <a:ext cx="2963023" cy="5915742"/>
            <a:chOff x="193892" y="4801622"/>
            <a:chExt cx="2732625" cy="1647899"/>
          </a:xfrm>
        </p:grpSpPr>
        <p:sp>
          <p:nvSpPr>
            <p:cNvPr id="67" name="角丸四角形 66"/>
            <p:cNvSpPr/>
            <p:nvPr/>
          </p:nvSpPr>
          <p:spPr>
            <a:xfrm>
              <a:off x="194099" y="4806641"/>
              <a:ext cx="2732417" cy="1642880"/>
            </a:xfrm>
            <a:prstGeom prst="roundRect">
              <a:avLst>
                <a:gd name="adj" fmla="val 2849"/>
              </a:avLst>
            </a:prstGeom>
            <a:no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193892" y="4801622"/>
              <a:ext cx="2732625" cy="99422"/>
            </a:xfrm>
            <a:prstGeom prst="roundRect">
              <a:avLst>
                <a:gd name="adj" fmla="val 18889"/>
              </a:avLst>
            </a:prstGeom>
            <a:solidFill>
              <a:srgbClr val="92D050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spc="-100" dirty="0">
                  <a:solidFill>
                    <a:schemeClr val="bg1"/>
                  </a:solidFill>
                  <a:latin typeface="+mn-ea"/>
                </a:rPr>
                <a:t>① 春季休業日の過ごし方</a:t>
              </a:r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-28892" y="44624"/>
            <a:ext cx="9139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春季休業日をよりよく過ごすために </a:t>
            </a:r>
            <a:endParaRPr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407655" y="0"/>
            <a:ext cx="1736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00" b="1" dirty="0">
                <a:solidFill>
                  <a:schemeClr val="bg1"/>
                </a:solidFill>
                <a:latin typeface="+mn-ea"/>
              </a:rPr>
              <a:t>令和８年３月</a:t>
            </a:r>
            <a:r>
              <a:rPr kumimoji="1" lang="en-US" altLang="ja-JP" sz="1000" b="1" dirty="0">
                <a:solidFill>
                  <a:schemeClr val="bg1"/>
                </a:solidFill>
                <a:latin typeface="+mn-ea"/>
              </a:rPr>
              <a:t>13</a:t>
            </a:r>
            <a:r>
              <a:rPr kumimoji="1" lang="ja-JP" altLang="en-US" sz="1000" b="1" dirty="0">
                <a:solidFill>
                  <a:schemeClr val="bg1"/>
                </a:solidFill>
                <a:latin typeface="+mn-ea"/>
              </a:rPr>
              <a:t>日</a:t>
            </a:r>
            <a:endParaRPr kumimoji="1" lang="en-US" altLang="ja-JP" sz="1000" b="1" dirty="0">
              <a:solidFill>
                <a:schemeClr val="bg1"/>
              </a:solidFill>
              <a:latin typeface="+mn-ea"/>
            </a:endParaRPr>
          </a:p>
          <a:p>
            <a:pPr algn="dist"/>
            <a:r>
              <a:rPr kumimoji="1" lang="ja-JP" altLang="en-US" sz="1000" b="1" dirty="0">
                <a:solidFill>
                  <a:schemeClr val="bg1"/>
                </a:solidFill>
              </a:rPr>
              <a:t>指導部高等学校教育指導課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43257" y="72245"/>
            <a:ext cx="749808" cy="246221"/>
          </a:xfrm>
          <a:prstGeom prst="rect">
            <a:avLst/>
          </a:prstGeom>
          <a:noFill/>
          <a:ln w="952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dist"/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11326" y="460248"/>
            <a:ext cx="8906256" cy="385888"/>
          </a:xfrm>
          <a:prstGeom prst="roundRect">
            <a:avLst>
              <a:gd name="adj" fmla="val 50000"/>
            </a:avLst>
          </a:prstGeom>
          <a:solidFill>
            <a:srgbClr val="FEE2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spc="-250" dirty="0">
                <a:solidFill>
                  <a:srgbClr val="002060"/>
                </a:solidFill>
              </a:rPr>
              <a:t>春季休業日明けに意欲と希望をもって学校生活に臨めるよう、生活のリズムを崩すことなく、充実した日々を過ごしましょう。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234627" y="1264918"/>
            <a:ext cx="2717377" cy="2733003"/>
            <a:chOff x="777070" y="4011169"/>
            <a:chExt cx="2642786" cy="900726"/>
          </a:xfrm>
        </p:grpSpPr>
        <p:sp>
          <p:nvSpPr>
            <p:cNvPr id="7" name="角丸四角形 6"/>
            <p:cNvSpPr/>
            <p:nvPr/>
          </p:nvSpPr>
          <p:spPr>
            <a:xfrm>
              <a:off x="777070" y="4016417"/>
              <a:ext cx="2572512" cy="895478"/>
            </a:xfrm>
            <a:prstGeom prst="roundRect">
              <a:avLst>
                <a:gd name="adj" fmla="val 827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ja-JP" sz="1000" b="1" dirty="0">
                  <a:solidFill>
                    <a:schemeClr val="tx1"/>
                  </a:solidFill>
                </a:rPr>
                <a:t>■ </a:t>
              </a:r>
              <a:r>
                <a:rPr lang="ja-JP" altLang="en-US" sz="1000" b="1" dirty="0">
                  <a:solidFill>
                    <a:schemeClr val="tx1"/>
                  </a:solidFill>
                </a:rPr>
                <a:t>今年を振り返って興味のあることを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b="1" dirty="0">
                  <a:solidFill>
                    <a:schemeClr val="tx1"/>
                  </a:solidFill>
                </a:rPr>
                <a:t>　 探究しよう！</a:t>
              </a:r>
              <a:endParaRPr lang="ja-JP" altLang="ja-JP" sz="1000" dirty="0">
                <a:solidFill>
                  <a:schemeClr val="tx1"/>
                </a:solidFill>
              </a:endParaRPr>
            </a:p>
            <a:p>
              <a:r>
                <a:rPr lang="ja-JP" altLang="ja-JP" sz="1000" dirty="0">
                  <a:solidFill>
                    <a:schemeClr val="tx1"/>
                  </a:solidFill>
                </a:rPr>
                <a:t>〇</a:t>
              </a:r>
              <a:r>
                <a:rPr lang="ja-JP" altLang="en-US" sz="1000" dirty="0">
                  <a:solidFill>
                    <a:schemeClr val="tx1"/>
                  </a:solidFill>
                </a:rPr>
                <a:t>探究テーマ例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en-US" sz="1000" b="1" dirty="0">
                  <a:solidFill>
                    <a:schemeClr val="tx1"/>
                  </a:solidFill>
                  <a:latin typeface="+mn-ea"/>
                </a:rPr>
                <a:t>・選挙とＳＮＳ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en-US" sz="1000" b="1" dirty="0">
                  <a:solidFill>
                    <a:schemeClr val="tx1"/>
                  </a:solidFill>
                </a:rPr>
                <a:t>・南海トラフ地震臨時情報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防災意識の向上、自助・公助・共助</a:t>
              </a:r>
              <a:endParaRPr lang="ja-JP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en-US" sz="1000" b="1" dirty="0">
                  <a:solidFill>
                    <a:schemeClr val="tx1"/>
                  </a:solidFill>
                </a:rPr>
                <a:t>・異常気象から考える温暖化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</a:t>
              </a:r>
              <a:r>
                <a:rPr lang="en-US" altLang="ja-JP" sz="1000" dirty="0">
                  <a:solidFill>
                    <a:schemeClr val="tx1"/>
                  </a:solidFill>
                  <a:latin typeface="+mn-ea"/>
                </a:rPr>
                <a:t>40</a:t>
              </a:r>
              <a:r>
                <a:rPr lang="ja-JP" altLang="en-US" sz="1000" dirty="0">
                  <a:solidFill>
                    <a:schemeClr val="tx1"/>
                  </a:solidFill>
                </a:rPr>
                <a:t>度を超える暑さ、大雨被害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en-US" sz="1000" b="1" dirty="0">
                  <a:solidFill>
                    <a:schemeClr val="tx1"/>
                  </a:solidFill>
                </a:rPr>
                <a:t>・ノーベル賞　日本人２名が受賞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生理学・医学賞　化学賞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b="1" dirty="0">
                  <a:solidFill>
                    <a:schemeClr val="tx1"/>
                  </a:solidFill>
                </a:rPr>
                <a:t>　・食料自給率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</a:t>
              </a:r>
              <a:r>
                <a:rPr lang="ja-JP" altLang="en-US" sz="1000" dirty="0">
                  <a:solidFill>
                    <a:schemeClr val="tx1"/>
                  </a:solidFill>
                  <a:latin typeface="+mn-ea"/>
                </a:rPr>
                <a:t>日本の食料自給率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b="1" dirty="0">
                  <a:solidFill>
                    <a:schemeClr val="tx1"/>
                  </a:solidFill>
                </a:rPr>
                <a:t>　・生成ＡＩの活用</a:t>
              </a:r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最新技術の使い方、情報モラル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　</a:t>
              </a:r>
              <a:endParaRPr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9" name="角丸四角形 8"/>
            <p:cNvSpPr/>
            <p:nvPr/>
          </p:nvSpPr>
          <p:spPr>
            <a:xfrm>
              <a:off x="835152" y="4011169"/>
              <a:ext cx="2584704" cy="48304"/>
            </a:xfrm>
            <a:prstGeom prst="roundRect">
              <a:avLst/>
            </a:prstGeom>
            <a:solidFill>
              <a:srgbClr val="FEE2F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学習</a:t>
              </a: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244323" y="3739574"/>
            <a:ext cx="2757705" cy="1989988"/>
            <a:chOff x="810807" y="3922960"/>
            <a:chExt cx="2692158" cy="691963"/>
          </a:xfrm>
        </p:grpSpPr>
        <p:sp>
          <p:nvSpPr>
            <p:cNvPr id="99" name="角丸四角形 98"/>
            <p:cNvSpPr/>
            <p:nvPr/>
          </p:nvSpPr>
          <p:spPr>
            <a:xfrm>
              <a:off x="810807" y="3957041"/>
              <a:ext cx="2692158" cy="657882"/>
            </a:xfrm>
            <a:prstGeom prst="roundRect">
              <a:avLst>
                <a:gd name="adj" fmla="val 827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ja-JP" sz="1000" b="1" dirty="0">
                  <a:solidFill>
                    <a:schemeClr val="tx1"/>
                  </a:solidFill>
                </a:rPr>
                <a:t>■</a:t>
              </a:r>
              <a:r>
                <a:rPr lang="ja-JP" altLang="en-US" sz="1000" b="1" dirty="0">
                  <a:solidFill>
                    <a:schemeClr val="tx1"/>
                  </a:solidFill>
                </a:rPr>
                <a:t>部活動などによる</a:t>
              </a:r>
              <a:r>
                <a:rPr lang="ja-JP" altLang="ja-JP" sz="1000" b="1" dirty="0">
                  <a:solidFill>
                    <a:schemeClr val="tx1"/>
                  </a:solidFill>
                </a:rPr>
                <a:t>けが等の防止</a:t>
              </a:r>
              <a:endParaRPr lang="ja-JP" altLang="ja-JP" sz="1000" dirty="0">
                <a:solidFill>
                  <a:schemeClr val="tx1"/>
                </a:solidFill>
              </a:endParaRPr>
            </a:p>
            <a:p>
              <a:r>
                <a:rPr lang="ja-JP" altLang="ja-JP" sz="1000" dirty="0">
                  <a:solidFill>
                    <a:schemeClr val="tx1"/>
                  </a:solidFill>
                </a:rPr>
                <a:t>〇体調を整えて参加する</a:t>
              </a:r>
              <a:r>
                <a:rPr lang="ja-JP" altLang="en-US" sz="1000" dirty="0">
                  <a:solidFill>
                    <a:schemeClr val="tx1"/>
                  </a:solidFill>
                </a:rPr>
                <a:t>。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〇夜更かしせず休養を十分にとる。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endParaRPr lang="en-US" altLang="ja-JP" sz="1000" b="1" dirty="0">
                <a:solidFill>
                  <a:schemeClr val="tx1"/>
                </a:solidFill>
              </a:endParaRPr>
            </a:p>
            <a:p>
              <a:r>
                <a:rPr lang="ja-JP" altLang="ja-JP" sz="1000" b="1" dirty="0">
                  <a:solidFill>
                    <a:schemeClr val="tx1"/>
                  </a:solidFill>
                </a:rPr>
                <a:t>■ 規則正しい生活を送り免疫力を高める</a:t>
              </a:r>
              <a:endParaRPr lang="ja-JP" altLang="ja-JP" sz="1000" dirty="0">
                <a:solidFill>
                  <a:schemeClr val="tx1"/>
                </a:solidFill>
              </a:endParaRPr>
            </a:p>
            <a:p>
              <a:r>
                <a:rPr lang="ja-JP" altLang="ja-JP" sz="1000" dirty="0">
                  <a:solidFill>
                    <a:schemeClr val="tx1"/>
                  </a:solidFill>
                </a:rPr>
                <a:t>〇生活のリズムを整え、適度な運動と</a:t>
              </a: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ja-JP" sz="1000" dirty="0">
                  <a:solidFill>
                    <a:schemeClr val="tx1"/>
                  </a:solidFill>
                </a:rPr>
                <a:t>バランスの取れた食事を心掛ける。</a:t>
              </a:r>
            </a:p>
            <a:p>
              <a:r>
                <a:rPr lang="ja-JP" altLang="ja-JP" sz="1000" dirty="0">
                  <a:solidFill>
                    <a:schemeClr val="tx1"/>
                  </a:solidFill>
                </a:rPr>
                <a:t>〇睡眠をしっかりとって、抵抗力を高</a:t>
              </a:r>
              <a:r>
                <a:rPr lang="ja-JP" altLang="en-US" sz="1000" dirty="0">
                  <a:solidFill>
                    <a:schemeClr val="tx1"/>
                  </a:solidFill>
                </a:rPr>
                <a:t>め</a:t>
              </a:r>
              <a:r>
                <a:rPr lang="ja-JP" altLang="ja-JP" sz="1000" dirty="0">
                  <a:solidFill>
                    <a:schemeClr val="tx1"/>
                  </a:solidFill>
                </a:rPr>
                <a:t>る。　　</a:t>
              </a:r>
            </a:p>
            <a:p>
              <a:r>
                <a:rPr lang="ja-JP" altLang="ja-JP" sz="1000" dirty="0">
                  <a:solidFill>
                    <a:schemeClr val="tx1"/>
                  </a:solidFill>
                </a:rPr>
                <a:t>〇</a:t>
              </a:r>
              <a:r>
                <a:rPr lang="ja-JP" altLang="en-US" sz="1000" dirty="0">
                  <a:solidFill>
                    <a:schemeClr val="tx1"/>
                  </a:solidFill>
                </a:rPr>
                <a:t>スマホ等のデジタル機器</a:t>
              </a:r>
              <a:r>
                <a:rPr lang="ja-JP" altLang="ja-JP" sz="1000" dirty="0">
                  <a:solidFill>
                    <a:schemeClr val="tx1"/>
                  </a:solidFill>
                </a:rPr>
                <a:t>を見ない時間を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　</a:t>
              </a:r>
              <a:r>
                <a:rPr lang="ja-JP" altLang="ja-JP" sz="1000" dirty="0">
                  <a:solidFill>
                    <a:schemeClr val="tx1"/>
                  </a:solidFill>
                </a:rPr>
                <a:t>決め</a:t>
              </a:r>
              <a:r>
                <a:rPr lang="ja-JP" altLang="en-US" sz="1000" dirty="0">
                  <a:solidFill>
                    <a:schemeClr val="tx1"/>
                  </a:solidFill>
                </a:rPr>
                <a:t>て</a:t>
              </a:r>
              <a:r>
                <a:rPr lang="ja-JP" altLang="ja-JP" sz="1000" dirty="0">
                  <a:solidFill>
                    <a:schemeClr val="tx1"/>
                  </a:solidFill>
                </a:rPr>
                <a:t>、計画的に</a:t>
              </a:r>
              <a:r>
                <a:rPr lang="ja-JP" altLang="en-US" sz="1000" dirty="0">
                  <a:solidFill>
                    <a:schemeClr val="tx1"/>
                  </a:solidFill>
                </a:rPr>
                <a:t>目や身体</a:t>
              </a:r>
              <a:r>
                <a:rPr lang="ja-JP" altLang="ja-JP" sz="1000" dirty="0">
                  <a:solidFill>
                    <a:schemeClr val="tx1"/>
                  </a:solidFill>
                </a:rPr>
                <a:t>を休ませる。</a:t>
              </a:r>
              <a:endParaRPr lang="en-US" altLang="ja-JP" sz="1000" dirty="0">
                <a:solidFill>
                  <a:schemeClr val="tx1"/>
                </a:solidFill>
              </a:endParaRPr>
            </a:p>
            <a:p>
              <a:r>
                <a:rPr lang="ja-JP" altLang="en-US" sz="1000" dirty="0">
                  <a:solidFill>
                    <a:schemeClr val="tx1"/>
                  </a:solidFill>
                </a:rPr>
                <a:t>〇適度に日光を浴び、免疫力を高める。</a:t>
              </a:r>
              <a:endParaRPr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100" name="角丸四角形 99"/>
            <p:cNvSpPr/>
            <p:nvPr/>
          </p:nvSpPr>
          <p:spPr>
            <a:xfrm>
              <a:off x="860775" y="3922960"/>
              <a:ext cx="2584704" cy="61602"/>
            </a:xfrm>
            <a:prstGeom prst="roundRect">
              <a:avLst/>
            </a:prstGeom>
            <a:solidFill>
              <a:srgbClr val="FEE2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運動・睡眠・食事</a:t>
              </a:r>
            </a:p>
          </p:txBody>
        </p:sp>
      </p:grpSp>
      <p:sp>
        <p:nvSpPr>
          <p:cNvPr id="125" name="角丸四角形 124"/>
          <p:cNvSpPr/>
          <p:nvPr/>
        </p:nvSpPr>
        <p:spPr>
          <a:xfrm>
            <a:off x="3193545" y="3143086"/>
            <a:ext cx="5775194" cy="1399977"/>
          </a:xfrm>
          <a:prstGeom prst="roundRect">
            <a:avLst>
              <a:gd name="adj" fmla="val 2849"/>
            </a:avLst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127" name="角丸四角形 126"/>
          <p:cNvSpPr/>
          <p:nvPr/>
        </p:nvSpPr>
        <p:spPr>
          <a:xfrm>
            <a:off x="3186332" y="3138494"/>
            <a:ext cx="5782409" cy="360000"/>
          </a:xfrm>
          <a:prstGeom prst="roundRect">
            <a:avLst>
              <a:gd name="adj" fmla="val 18889"/>
            </a:avLst>
          </a:prstGeom>
          <a:solidFill>
            <a:srgbClr val="92D05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spc="-100" dirty="0">
                <a:solidFill>
                  <a:schemeClr val="bg1"/>
                </a:solidFill>
                <a:latin typeface="+mn-ea"/>
              </a:rPr>
              <a:t>③ 自転車の安全な利用</a:t>
            </a:r>
          </a:p>
        </p:txBody>
      </p:sp>
      <p:grpSp>
        <p:nvGrpSpPr>
          <p:cNvPr id="110" name="グループ化 109"/>
          <p:cNvGrpSpPr/>
          <p:nvPr/>
        </p:nvGrpSpPr>
        <p:grpSpPr>
          <a:xfrm>
            <a:off x="3176197" y="873929"/>
            <a:ext cx="5774619" cy="2206622"/>
            <a:chOff x="193892" y="4801622"/>
            <a:chExt cx="2732625" cy="1615529"/>
          </a:xfrm>
        </p:grpSpPr>
        <p:sp>
          <p:nvSpPr>
            <p:cNvPr id="115" name="角丸四角形 114"/>
            <p:cNvSpPr/>
            <p:nvPr/>
          </p:nvSpPr>
          <p:spPr>
            <a:xfrm>
              <a:off x="194099" y="4806641"/>
              <a:ext cx="2732417" cy="1610510"/>
            </a:xfrm>
            <a:prstGeom prst="roundRect">
              <a:avLst>
                <a:gd name="adj" fmla="val 2849"/>
              </a:avLst>
            </a:prstGeom>
            <a:noFill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116" name="角丸四角形 115"/>
            <p:cNvSpPr/>
            <p:nvPr/>
          </p:nvSpPr>
          <p:spPr>
            <a:xfrm>
              <a:off x="193892" y="4801622"/>
              <a:ext cx="2732625" cy="263566"/>
            </a:xfrm>
            <a:prstGeom prst="roundRect">
              <a:avLst>
                <a:gd name="adj" fmla="val 18889"/>
              </a:avLst>
            </a:prstGeom>
            <a:solidFill>
              <a:srgbClr val="92D050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spc="-100" dirty="0">
                  <a:solidFill>
                    <a:schemeClr val="bg1"/>
                  </a:solidFill>
                  <a:latin typeface="+mn-ea"/>
                </a:rPr>
                <a:t>② 自分の身を守る</a:t>
              </a:r>
            </a:p>
          </p:txBody>
        </p:sp>
      </p:grpSp>
      <p:sp>
        <p:nvSpPr>
          <p:cNvPr id="120" name="角丸四角形 119"/>
          <p:cNvSpPr/>
          <p:nvPr/>
        </p:nvSpPr>
        <p:spPr>
          <a:xfrm>
            <a:off x="3206745" y="1133702"/>
            <a:ext cx="3199650" cy="1910439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 闇バイト、振り込め詐欺などに関わらない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</a:t>
            </a:r>
            <a:r>
              <a:rPr lang="ja-JP" altLang="en-US" sz="10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よく考えれば防げる犯罪があります</a:t>
            </a:r>
            <a:endParaRPr lang="en-US" altLang="ja-JP" sz="10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/>
                </a:solidFill>
              </a:rPr>
              <a:t>　● 不審な求人は疑って、調べて、相談しよう。</a:t>
            </a: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●罪を犯さず助かる道は必ずありますので、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　一人で悩まず大人や警察等に相談しよう。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● 残るのは重い刑罰と損害賠償です。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●先輩や友人から紹介されることも！注意！</a:t>
            </a:r>
            <a:endParaRPr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122" name="角丸四角形 121"/>
          <p:cNvSpPr/>
          <p:nvPr/>
        </p:nvSpPr>
        <p:spPr>
          <a:xfrm>
            <a:off x="6109463" y="2093649"/>
            <a:ext cx="2637620" cy="461364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■特殊詐欺加害防止特設サイトの活用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en-US" altLang="ja-JP" sz="1000" b="1" dirty="0">
                <a:solidFill>
                  <a:schemeClr val="tx1"/>
                </a:solidFill>
                <a:hlinkClick r:id="rId3"/>
              </a:rPr>
              <a:t>https://www.kagaiboushi.metro.tokyo.lg.jp/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</p:txBody>
      </p:sp>
      <p:pic>
        <p:nvPicPr>
          <p:cNvPr id="123" name="図 12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794" y="2491159"/>
            <a:ext cx="673417" cy="541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750" y="2470649"/>
            <a:ext cx="759709" cy="531447"/>
          </a:xfrm>
          <a:prstGeom prst="rect">
            <a:avLst/>
          </a:prstGeom>
        </p:spPr>
      </p:pic>
      <p:pic>
        <p:nvPicPr>
          <p:cNvPr id="80" name="図 7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292" y="850142"/>
            <a:ext cx="587011" cy="724704"/>
          </a:xfrm>
          <a:prstGeom prst="rect">
            <a:avLst/>
          </a:prstGeom>
        </p:spPr>
      </p:pic>
      <p:pic>
        <p:nvPicPr>
          <p:cNvPr id="1028" name="Picture 4" descr="食事男子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514" y="5735332"/>
            <a:ext cx="68897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slump_good_man_study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331" y="2957302"/>
            <a:ext cx="6715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バレー男子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78252" y="3944113"/>
            <a:ext cx="480428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41" y="5855525"/>
            <a:ext cx="50323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165958" y="6393298"/>
            <a:ext cx="1303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800" dirty="0"/>
              <a:t>こどもが考えた気持ちを</a:t>
            </a:r>
            <a:endParaRPr lang="en-US" altLang="ja-JP" sz="800" dirty="0"/>
          </a:p>
          <a:p>
            <a:r>
              <a:rPr lang="ja-JP" altLang="ja-JP" sz="800" dirty="0"/>
              <a:t>楽にする２３のくふう</a:t>
            </a:r>
          </a:p>
        </p:txBody>
      </p:sp>
      <p:sp>
        <p:nvSpPr>
          <p:cNvPr id="54" name="角丸四角形 53"/>
          <p:cNvSpPr/>
          <p:nvPr/>
        </p:nvSpPr>
        <p:spPr>
          <a:xfrm>
            <a:off x="3178538" y="4628454"/>
            <a:ext cx="3162826" cy="2157301"/>
          </a:xfrm>
          <a:prstGeom prst="roundRect">
            <a:avLst>
              <a:gd name="adj" fmla="val 2849"/>
            </a:avLst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55" name="角丸四角形 54"/>
          <p:cNvSpPr/>
          <p:nvPr/>
        </p:nvSpPr>
        <p:spPr>
          <a:xfrm>
            <a:off x="3186332" y="4596155"/>
            <a:ext cx="3155032" cy="288000"/>
          </a:xfrm>
          <a:prstGeom prst="roundRect">
            <a:avLst>
              <a:gd name="adj" fmla="val 18889"/>
            </a:avLst>
          </a:prstGeom>
          <a:solidFill>
            <a:srgbClr val="92D05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spc="-100" dirty="0">
                <a:solidFill>
                  <a:schemeClr val="bg1"/>
                </a:solidFill>
                <a:latin typeface="+mn-ea"/>
              </a:rPr>
              <a:t>④ 悩みを聞かせて　　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3101032" y="4794908"/>
            <a:ext cx="2890975" cy="1990847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■心配ごとや悩みは身近な大人などに相談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>
              <a:lnSpc>
                <a:spcPts val="20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　</a:t>
            </a:r>
            <a:r>
              <a:rPr lang="ja-JP" altLang="en-US" sz="10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あなたの声を聞かせてください</a:t>
            </a:r>
            <a:endParaRPr lang="en-US" altLang="ja-JP" sz="105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▷都立学校版コンディションレポート</a:t>
            </a:r>
          </a:p>
          <a:p>
            <a:pPr>
              <a:lnSpc>
                <a:spcPts val="1500"/>
              </a:lnSpc>
            </a:pPr>
            <a:r>
              <a:rPr lang="ja-JP" altLang="en-US" sz="1000" u="sng" dirty="0">
                <a:solidFill>
                  <a:srgbClr val="002060"/>
                </a:solidFill>
              </a:rPr>
              <a:t>▷</a:t>
            </a:r>
            <a:r>
              <a:rPr lang="ja-JP" altLang="en-US" sz="1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ＴＯＫＹＯほっとメッセージチャンネル </a:t>
            </a:r>
            <a:r>
              <a:rPr lang="ja-JP" altLang="en-US" sz="1000" dirty="0">
                <a:solidFill>
                  <a:srgbClr val="002060"/>
                </a:solidFill>
              </a:rPr>
              <a:t>➡</a:t>
            </a:r>
            <a:endParaRPr lang="en-US" altLang="ja-JP" sz="1000" dirty="0">
              <a:solidFill>
                <a:srgbClr val="002060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▷東京都教育相談センター　</a:t>
            </a: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　</a:t>
            </a:r>
            <a:r>
              <a:rPr lang="en-US" altLang="ja-JP" sz="1000" dirty="0">
                <a:solidFill>
                  <a:schemeClr val="tx1"/>
                </a:solidFill>
              </a:rPr>
              <a:t>0120-53-8288</a:t>
            </a:r>
            <a:r>
              <a:rPr lang="ja-JP" altLang="en-US" sz="1000" dirty="0">
                <a:solidFill>
                  <a:schemeClr val="tx1"/>
                </a:solidFill>
              </a:rPr>
              <a:t>（</a:t>
            </a:r>
            <a:r>
              <a:rPr lang="en-US" altLang="ja-JP" sz="1000" dirty="0">
                <a:solidFill>
                  <a:schemeClr val="tx1"/>
                </a:solidFill>
              </a:rPr>
              <a:t>24</a:t>
            </a:r>
            <a:r>
              <a:rPr lang="ja-JP" altLang="en-US" sz="1000" dirty="0">
                <a:solidFill>
                  <a:schemeClr val="tx1"/>
                </a:solidFill>
              </a:rPr>
              <a:t>時間受付）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▷ヤング・テレホン・コーナー　</a:t>
            </a: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　　</a:t>
            </a:r>
            <a:r>
              <a:rPr lang="en-US" altLang="ja-JP" sz="1000" dirty="0">
                <a:solidFill>
                  <a:schemeClr val="tx1"/>
                </a:solidFill>
              </a:rPr>
              <a:t>03-3580-4970</a:t>
            </a:r>
            <a:r>
              <a:rPr lang="ja-JP" altLang="en-US" sz="1000" dirty="0">
                <a:solidFill>
                  <a:schemeClr val="tx1"/>
                </a:solidFill>
              </a:rPr>
              <a:t>（</a:t>
            </a:r>
            <a:r>
              <a:rPr lang="en-US" altLang="ja-JP" sz="1000" dirty="0">
                <a:solidFill>
                  <a:schemeClr val="tx1"/>
                </a:solidFill>
              </a:rPr>
              <a:t>24</a:t>
            </a:r>
            <a:r>
              <a:rPr lang="ja-JP" altLang="en-US" sz="1000" dirty="0">
                <a:solidFill>
                  <a:schemeClr val="tx1"/>
                </a:solidFill>
              </a:rPr>
              <a:t>時間受付）</a:t>
            </a: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▷</a:t>
            </a:r>
            <a:r>
              <a:rPr lang="ja-JP" altLang="en-US" sz="1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相談ほっとＬＩＮＥ＠東京</a:t>
            </a:r>
            <a:r>
              <a:rPr lang="ja-JP" altLang="en-US" sz="1000" dirty="0">
                <a:solidFill>
                  <a:srgbClr val="002060"/>
                </a:solidFill>
              </a:rPr>
              <a:t>　➡</a:t>
            </a:r>
            <a:endParaRPr lang="en-US" altLang="ja-JP" sz="1000" dirty="0">
              <a:solidFill>
                <a:srgbClr val="002060"/>
              </a:solidFill>
            </a:endParaRPr>
          </a:p>
        </p:txBody>
      </p:sp>
      <p:pic>
        <p:nvPicPr>
          <p:cNvPr id="1035" name="図 3" descr="S (2)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5" t="4283" r="5318" b="5908"/>
          <a:stretch>
            <a:fillRect/>
          </a:stretch>
        </p:blipFill>
        <p:spPr bwMode="auto">
          <a:xfrm>
            <a:off x="5227411" y="6310062"/>
            <a:ext cx="460375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角丸四角形 59"/>
          <p:cNvSpPr/>
          <p:nvPr/>
        </p:nvSpPr>
        <p:spPr>
          <a:xfrm>
            <a:off x="6446712" y="4624686"/>
            <a:ext cx="2537267" cy="2163865"/>
          </a:xfrm>
          <a:prstGeom prst="roundRect">
            <a:avLst>
              <a:gd name="adj" fmla="val 2849"/>
            </a:avLst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1" name="角丸四角形 60"/>
          <p:cNvSpPr/>
          <p:nvPr/>
        </p:nvSpPr>
        <p:spPr>
          <a:xfrm>
            <a:off x="6446520" y="4618394"/>
            <a:ext cx="2537460" cy="293308"/>
          </a:xfrm>
          <a:prstGeom prst="roundRect">
            <a:avLst>
              <a:gd name="adj" fmla="val 18889"/>
            </a:avLst>
          </a:prstGeom>
          <a:solidFill>
            <a:srgbClr val="92D05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spc="-100" dirty="0">
                <a:solidFill>
                  <a:schemeClr val="bg1"/>
                </a:solidFill>
                <a:latin typeface="+mn-ea"/>
              </a:rPr>
              <a:t>⑤ 人権感覚をもって行動　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6418514" y="4875809"/>
            <a:ext cx="2684190" cy="1849081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■いじめで 苦しむ人 ゼロ！</a:t>
            </a: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◎いじめは絶対に許されない行為</a:t>
            </a:r>
            <a:endParaRPr lang="en-US" altLang="ja-JP" sz="1000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</a:rPr>
              <a:t>◎被害を受けたら身近な大人に相談</a:t>
            </a:r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■ＳＮＳの危険性を正しく理解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ＳＮＳ上にアップされた写真や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動画等は、拡散すると完全に消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去することは困難 ➡ </a:t>
            </a:r>
            <a:r>
              <a:rPr lang="ja-JP" altLang="en-US" sz="1000" b="1" dirty="0">
                <a:solidFill>
                  <a:srgbClr val="002060"/>
                </a:solidFill>
                <a:latin typeface="+mn-ea"/>
              </a:rPr>
              <a:t>デジタルタトゥー</a:t>
            </a:r>
            <a:endParaRPr lang="en-US" altLang="ja-JP" sz="10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トラブルとなり、取り返しがつかない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　ことになる場合があります！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85782" y="6379945"/>
            <a:ext cx="907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こころコンディ</a:t>
            </a:r>
            <a:endParaRPr kumimoji="1" lang="en-US" altLang="ja-JP" sz="800" dirty="0"/>
          </a:p>
          <a:p>
            <a:r>
              <a:rPr kumimoji="1" lang="ja-JP" altLang="en-US" sz="800" dirty="0"/>
              <a:t>ショナー </a:t>
            </a:r>
            <a:r>
              <a:rPr kumimoji="1" lang="en-US" altLang="ja-JP" sz="800" dirty="0"/>
              <a:t>plus</a:t>
            </a:r>
            <a:endParaRPr kumimoji="1" lang="ja-JP" altLang="en-US" sz="800" dirty="0"/>
          </a:p>
        </p:txBody>
      </p:sp>
      <p:sp>
        <p:nvSpPr>
          <p:cNvPr id="58" name="角丸四角形 57"/>
          <p:cNvSpPr/>
          <p:nvPr/>
        </p:nvSpPr>
        <p:spPr>
          <a:xfrm>
            <a:off x="6099519" y="1107307"/>
            <a:ext cx="3044481" cy="997207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■法を守る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✖先輩や友人との飲酒や喫煙をしない！</a:t>
            </a:r>
          </a:p>
          <a:p>
            <a:r>
              <a:rPr lang="ja-JP" altLang="en-US" sz="1000" dirty="0">
                <a:solidFill>
                  <a:schemeClr val="tx1"/>
                </a:solidFill>
              </a:rPr>
              <a:t>　✖大麻などの違法薬物に関わらない！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✖パパ活やママ活など売春行為をしない！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✖盗撮は犯罪です！</a:t>
            </a:r>
            <a:endParaRPr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408960" y="1741603"/>
            <a:ext cx="1022442" cy="2616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n w="3175">
                  <a:solidFill>
                    <a:srgbClr val="FF0000"/>
                  </a:solidFill>
                </a:ln>
              </a:rPr>
              <a:t>×</a:t>
            </a:r>
            <a:r>
              <a:rPr kumimoji="1" lang="ja-JP" altLang="en-US" sz="1100" b="1" dirty="0">
                <a:ln w="3175">
                  <a:solidFill>
                    <a:srgbClr val="FF0000"/>
                  </a:solidFill>
                </a:ln>
              </a:rPr>
              <a:t>闇バイト</a:t>
            </a:r>
            <a:r>
              <a:rPr kumimoji="1" lang="en-US" altLang="ja-JP" sz="1100" b="1" dirty="0">
                <a:ln w="3175">
                  <a:solidFill>
                    <a:srgbClr val="FF0000"/>
                  </a:solidFill>
                </a:ln>
              </a:rPr>
              <a:t>×</a:t>
            </a:r>
            <a:endParaRPr kumimoji="1" lang="ja-JP" altLang="en-US" sz="1100" b="1" dirty="0">
              <a:ln w="3175">
                <a:solidFill>
                  <a:srgbClr val="FF0000"/>
                </a:solidFill>
              </a:ln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555771" y="1744597"/>
            <a:ext cx="1452970" cy="2616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n w="3175"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狙われる個人情報！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569224" y="5576056"/>
            <a:ext cx="309599" cy="521952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42826" y="2453919"/>
            <a:ext cx="338479" cy="585657"/>
          </a:xfrm>
          <a:prstGeom prst="rect">
            <a:avLst/>
          </a:prstGeom>
        </p:spPr>
      </p:pic>
      <p:pic>
        <p:nvPicPr>
          <p:cNvPr id="2088" name="Picture 40" descr="無題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982" y="5535295"/>
            <a:ext cx="482600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テキスト ボックス 58"/>
          <p:cNvSpPr txBox="1"/>
          <p:nvPr/>
        </p:nvSpPr>
        <p:spPr>
          <a:xfrm>
            <a:off x="7961596" y="2431052"/>
            <a:ext cx="1018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800" b="1" dirty="0"/>
              <a:t>警察相談ダイヤル</a:t>
            </a:r>
            <a:endParaRPr kumimoji="1" lang="en-US" altLang="ja-JP" sz="800" b="1" dirty="0"/>
          </a:p>
          <a:p>
            <a:pPr>
              <a:lnSpc>
                <a:spcPts val="1500"/>
              </a:lnSpc>
            </a:pPr>
            <a:r>
              <a:rPr kumimoji="1" lang="en-US" altLang="ja-JP" b="1" dirty="0">
                <a:solidFill>
                  <a:srgbClr val="FF66CC"/>
                </a:solidFill>
              </a:rPr>
              <a:t>  #9110</a:t>
            </a:r>
            <a:endParaRPr kumimoji="1" lang="en-US" altLang="ja-JP" sz="1300" b="1" dirty="0">
              <a:solidFill>
                <a:srgbClr val="FF66CC"/>
              </a:solidFill>
            </a:endParaRPr>
          </a:p>
          <a:p>
            <a:pPr>
              <a:lnSpc>
                <a:spcPts val="1200"/>
              </a:lnSpc>
            </a:pPr>
            <a:r>
              <a:rPr kumimoji="1" lang="ja-JP" altLang="en-US" sz="1100" b="1" dirty="0"/>
              <a:t>    </a:t>
            </a:r>
            <a:r>
              <a:rPr kumimoji="1" lang="ja-JP" altLang="en-US" sz="1000" b="1" dirty="0"/>
              <a:t>へ相談を！</a:t>
            </a:r>
          </a:p>
        </p:txBody>
      </p:sp>
      <p:sp>
        <p:nvSpPr>
          <p:cNvPr id="63" name="角丸四角形 62"/>
          <p:cNvSpPr/>
          <p:nvPr/>
        </p:nvSpPr>
        <p:spPr>
          <a:xfrm>
            <a:off x="8000456" y="2444115"/>
            <a:ext cx="923925" cy="5600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09CAC5C-A587-DB5C-A30B-247C1A872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" y="3227127"/>
            <a:ext cx="391038" cy="39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884DA5EE-AE74-83BF-B882-1BE2783DB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752" y="1559913"/>
            <a:ext cx="519510" cy="47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角丸四角形 127">
            <a:extLst>
              <a:ext uri="{FF2B5EF4-FFF2-40B4-BE49-F238E27FC236}">
                <a16:creationId xmlns:a16="http://schemas.microsoft.com/office/drawing/2014/main" id="{56CC5F11-A39F-95C9-F9EA-D6C44E22B333}"/>
              </a:ext>
            </a:extLst>
          </p:cNvPr>
          <p:cNvSpPr/>
          <p:nvPr/>
        </p:nvSpPr>
        <p:spPr>
          <a:xfrm>
            <a:off x="3285669" y="3524862"/>
            <a:ext cx="2674269" cy="828531"/>
          </a:xfrm>
          <a:prstGeom prst="roundRect">
            <a:avLst>
              <a:gd name="adj" fmla="val 8275"/>
            </a:avLst>
          </a:prstGeom>
          <a:solidFill>
            <a:schemeClr val="bg1"/>
          </a:solidFill>
          <a:ln>
            <a:solidFill>
              <a:srgbClr val="F3FF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■事故を起こさない、事故に遭わない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〇自転車保険に入りヘルメットを着用する。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〇交通ルールを守り、無理な運転はしない。</a:t>
            </a:r>
          </a:p>
          <a:p>
            <a:r>
              <a:rPr lang="ja-JP" altLang="en-US" sz="1000" dirty="0">
                <a:solidFill>
                  <a:schemeClr val="tx1"/>
                </a:solidFill>
              </a:rPr>
              <a:t>〇乗車前にブレーキ等を点検する。</a:t>
            </a:r>
          </a:p>
          <a:p>
            <a:r>
              <a:rPr lang="ja-JP" altLang="en-US" sz="1000" dirty="0">
                <a:solidFill>
                  <a:schemeClr val="tx1"/>
                </a:solidFill>
              </a:rPr>
              <a:t>〇時間に余裕をもって出発する。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○荷物等をハンドルにかけて運転しない。</a:t>
            </a:r>
          </a:p>
        </p:txBody>
      </p:sp>
      <p:sp>
        <p:nvSpPr>
          <p:cNvPr id="13" name="角丸四角形 51">
            <a:extLst>
              <a:ext uri="{FF2B5EF4-FFF2-40B4-BE49-F238E27FC236}">
                <a16:creationId xmlns:a16="http://schemas.microsoft.com/office/drawing/2014/main" id="{C2A9A701-0FE2-8C78-81DB-0BD517CF4317}"/>
              </a:ext>
            </a:extLst>
          </p:cNvPr>
          <p:cNvSpPr/>
          <p:nvPr/>
        </p:nvSpPr>
        <p:spPr>
          <a:xfrm>
            <a:off x="6307582" y="3604961"/>
            <a:ext cx="2943311" cy="799011"/>
          </a:xfrm>
          <a:prstGeom prst="roundRect">
            <a:avLst>
              <a:gd name="adj" fmla="val 827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■令和８年度より、自転車による一定の交通　違反に対して「交通反則通告制度（青切符制度）」が適用されます。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  <a:hlinkClick r:id="rId17"/>
              </a:rPr>
              <a:t>https://www.anzenedu.metro.tokyo.lg.jp/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  <a:hlinkClick r:id="rId17"/>
              </a:rPr>
              <a:t>jitenshakoutsuu#jitensha_keihatsu</a:t>
            </a:r>
            <a:endParaRPr kumimoji="0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BB7B606F-EC7D-E9C6-410E-5CFCEE05468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304337" y="5855525"/>
            <a:ext cx="547830" cy="502388"/>
          </a:xfrm>
          <a:prstGeom prst="rect">
            <a:avLst/>
          </a:prstGeom>
        </p:spPr>
      </p:pic>
      <p:pic>
        <p:nvPicPr>
          <p:cNvPr id="17" name="Picture 3" descr="ヘルメット">
            <a:extLst>
              <a:ext uri="{FF2B5EF4-FFF2-40B4-BE49-F238E27FC236}">
                <a16:creationId xmlns:a16="http://schemas.microsoft.com/office/drawing/2014/main" id="{85D1B0D7-454D-8548-757B-55FDC6524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418" y="4153185"/>
            <a:ext cx="335833" cy="39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図 22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DAC2A0EA-CF15-7293-BB45-CA84CB05851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660" y="3840524"/>
            <a:ext cx="516854" cy="516854"/>
          </a:xfrm>
          <a:prstGeom prst="rect">
            <a:avLst/>
          </a:prstGeom>
        </p:spPr>
      </p:pic>
      <p:sp>
        <p:nvSpPr>
          <p:cNvPr id="24" name="角丸四角形吹き出し 11">
            <a:extLst>
              <a:ext uri="{FF2B5EF4-FFF2-40B4-BE49-F238E27FC236}">
                <a16:creationId xmlns:a16="http://schemas.microsoft.com/office/drawing/2014/main" id="{6B0D9548-9758-745A-A25B-C840749A4A2D}"/>
              </a:ext>
            </a:extLst>
          </p:cNvPr>
          <p:cNvSpPr/>
          <p:nvPr/>
        </p:nvSpPr>
        <p:spPr>
          <a:xfrm>
            <a:off x="6172718" y="4353393"/>
            <a:ext cx="2156358" cy="146041"/>
          </a:xfrm>
          <a:prstGeom prst="wedgeRoundRectCallout">
            <a:avLst>
              <a:gd name="adj1" fmla="val 54051"/>
              <a:gd name="adj2" fmla="val -3694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⇧ 約</a:t>
            </a:r>
            <a:r>
              <a:rPr kumimoji="1" lang="en-US" altLang="ja-JP" sz="900" dirty="0">
                <a:solidFill>
                  <a:schemeClr val="tx1"/>
                </a:solidFill>
              </a:rPr>
              <a:t>15</a:t>
            </a:r>
            <a:r>
              <a:rPr kumimoji="1" lang="ja-JP" altLang="en-US" sz="900" dirty="0">
                <a:solidFill>
                  <a:schemeClr val="tx1"/>
                </a:solidFill>
              </a:rPr>
              <a:t>秒の動画です。確認してみよう</a:t>
            </a:r>
          </a:p>
        </p:txBody>
      </p:sp>
    </p:spTree>
    <p:extLst>
      <p:ext uri="{BB962C8B-B14F-4D97-AF65-F5344CB8AC3E}">
        <p14:creationId xmlns:p14="http://schemas.microsoft.com/office/powerpoint/2010/main" val="240910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3784</TotalTime>
  <Words>705</Words>
  <Application>Microsoft Office PowerPoint</Application>
  <PresentationFormat>画面に合わせる (4:3)</PresentationFormat>
  <Paragraphs>101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宗川　良子</dc:creator>
  <cp:lastModifiedBy>水島　伊彦</cp:lastModifiedBy>
  <cp:revision>348</cp:revision>
  <cp:lastPrinted>2026-03-06T07:50:43Z</cp:lastPrinted>
  <dcterms:created xsi:type="dcterms:W3CDTF">2024-01-09T23:25:09Z</dcterms:created>
  <dcterms:modified xsi:type="dcterms:W3CDTF">2026-03-14T01:32:32Z</dcterms:modified>
</cp:coreProperties>
</file>